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5" r:id="rId3"/>
    <p:sldId id="426" r:id="rId4"/>
    <p:sldId id="427" r:id="rId5"/>
    <p:sldId id="368" r:id="rId6"/>
    <p:sldId id="417" r:id="rId7"/>
    <p:sldId id="369" r:id="rId8"/>
    <p:sldId id="418" r:id="rId9"/>
    <p:sldId id="370" r:id="rId10"/>
    <p:sldId id="419" r:id="rId11"/>
    <p:sldId id="371" r:id="rId12"/>
    <p:sldId id="420" r:id="rId13"/>
    <p:sldId id="372" r:id="rId14"/>
    <p:sldId id="421" r:id="rId15"/>
    <p:sldId id="373" r:id="rId16"/>
    <p:sldId id="422" r:id="rId17"/>
    <p:sldId id="374" r:id="rId18"/>
    <p:sldId id="423" r:id="rId19"/>
    <p:sldId id="375" r:id="rId20"/>
    <p:sldId id="424" r:id="rId21"/>
    <p:sldId id="376" r:id="rId22"/>
    <p:sldId id="428" r:id="rId23"/>
    <p:sldId id="377" r:id="rId24"/>
    <p:sldId id="42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84"/>
      </p:cViewPr>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781F0-BEED-4681-9A31-3EEE551867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F11230-05EE-4AE5-BE33-0F37719753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D2C9FF-A219-41A0-828F-13201BF6A5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68BEC0F3-3B37-4822-8DF2-2BA97ACB8E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52EE1C-AF95-408D-88DE-5148917D0D83}"/>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1154332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5D4CC-8611-4FA0-9D7A-269851CA6C3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ACA4F6-6EE4-46C7-B745-AFC01B833F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62CF0E-A5BD-47ED-8F5A-CCBBAE2772FB}"/>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B6BFB69A-82A1-493C-8BC7-9CD5CCC9E9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B0EE5D-2538-43B4-89C3-D3113EF4B47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7922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902F5-A267-489A-B874-7A60760397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8E8435-38C2-4FCA-A2A2-E31A5CFBB72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5AF215-EDD7-4134-80DB-EC507BBDBD9F}"/>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C73FD3D0-801A-47E1-A8E2-98905D125C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5EE47-3805-45A9-9413-0CF4A1690F1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92873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0A6CE-58D7-4EF9-B12B-0C2D4328B3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B0D8AD-321A-4D14-BAA6-FBE957A056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AA37FC-128C-4B40-93EA-BE7168BBBEE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FAEDB38B-715A-416D-9145-2F200684D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021A25-7B72-4C7A-8194-87CFEE1ABB25}"/>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40644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CD863-02CA-4946-A3CC-308B64091C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E37525A-1853-4846-A746-7BA67CC8C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B8DB801-10BF-44C3-91D2-750A095EA8FD}"/>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D1D64856-6210-4B58-89A8-C0BCE23837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90CCCF-3A6D-4686-81E8-C2D13A31E40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96789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1CEB5-4CF2-44ED-AA78-9D91DD5EDDF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F3AE58-0465-4614-BCB5-5D6B6882994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468E389-948E-4783-A99D-A591B563FD0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AB2811-AB1C-4838-8204-4EF84692050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D31F92AC-5DA7-4F6F-9894-E5FE2B1282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A87468-5417-4B07-B807-09E14E16A2F6}"/>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41295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677DA-7EF3-4B2F-B984-65FD5978ED6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0B03A3C-0055-4A26-BA4A-E5A2B1639D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EC2E54-E5DD-46DC-9EA3-E93809DF98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65A139-C21F-4A1A-BE68-664D47E2D3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C5FA4C-8E8F-409C-BB53-FA43959073B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28A361-EC5E-4719-B6A9-2B128AE574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8" name="Footer Placeholder 7">
            <a:extLst>
              <a:ext uri="{FF2B5EF4-FFF2-40B4-BE49-F238E27FC236}">
                <a16:creationId xmlns:a16="http://schemas.microsoft.com/office/drawing/2014/main" id="{E8A16833-F68D-40F1-BE61-0F53BF31039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A666968-80EB-4A6A-AC94-76AE86A2DE3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852463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7685-28FF-4355-91F3-498F4225F9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F8DF24D-2220-48E6-9998-2692917617F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4" name="Footer Placeholder 3">
            <a:extLst>
              <a:ext uri="{FF2B5EF4-FFF2-40B4-BE49-F238E27FC236}">
                <a16:creationId xmlns:a16="http://schemas.microsoft.com/office/drawing/2014/main" id="{45AEABB2-AA3E-429E-87CB-7DC27B8DEDB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BBBC35-B40E-4E9E-B24E-169AFD629804}"/>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692747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1976DE-D6C8-4CB0-99C1-F6E8C67DA44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3" name="Footer Placeholder 2">
            <a:extLst>
              <a:ext uri="{FF2B5EF4-FFF2-40B4-BE49-F238E27FC236}">
                <a16:creationId xmlns:a16="http://schemas.microsoft.com/office/drawing/2014/main" id="{5C996336-F876-42A6-A03F-F6F47888286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A29A7E2-E31D-4F22-A613-A9A2BEAB659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12757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3F3E5-B7DF-47C0-86D2-925586737D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7803C4D-4547-4985-8647-FD296C233F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AD1ED0A-1E60-4955-97AA-2CA0727955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467768-CEAB-4E58-8EDD-D891E3C677C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824BB86F-FF3F-4FEC-9D88-F6FC4BEDB7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BCE6AC-2636-4017-B817-F6CA5A1B979F}"/>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34362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3D8E-4022-4321-981D-4BE7D81A2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2E44DF-AFAB-46B1-A534-46BD38AB35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ABEED59-D9C4-42AA-96A9-FDD9CE9F8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BF9D68-7DB0-4034-B661-A8B37D59E4C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613267E2-C777-40FC-ADF8-639421D51C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17E0D5-CCAB-40D8-B5E1-0EB98FFA4A2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767349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87475B-A0FB-4C18-928D-C3AF784191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E63746-DC6A-487B-82F9-5AF1F1440B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A08FD-B2CD-4180-BD90-69D13EA0DB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9BBCFC6C-C314-4854-99B1-1624BF6BA7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1171E43-E18C-405D-A80F-F8236ABD7E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E210A-6A61-49AF-8E26-5DA1A7FA74E1}" type="slidenum">
              <a:rPr lang="en-GB" smtClean="0"/>
              <a:t>‹#›</a:t>
            </a:fld>
            <a:endParaRPr lang="en-GB"/>
          </a:p>
        </p:txBody>
      </p:sp>
    </p:spTree>
    <p:extLst>
      <p:ext uri="{BB962C8B-B14F-4D97-AF65-F5344CB8AC3E}">
        <p14:creationId xmlns:p14="http://schemas.microsoft.com/office/powerpoint/2010/main" val="553880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89D4-8E58-4F3B-B03E-B674539F02C6}"/>
              </a:ext>
            </a:extLst>
          </p:cNvPr>
          <p:cNvSpPr>
            <a:spLocks noGrp="1"/>
          </p:cNvSpPr>
          <p:nvPr>
            <p:ph type="ctrTitle"/>
          </p:nvPr>
        </p:nvSpPr>
        <p:spPr/>
        <p:txBody>
          <a:bodyPr/>
          <a:lstStyle/>
          <a:p>
            <a:r>
              <a:rPr lang="en-GB" dirty="0"/>
              <a:t>Sujiko puzzles 11 – 20 </a:t>
            </a:r>
          </a:p>
        </p:txBody>
      </p:sp>
      <p:sp>
        <p:nvSpPr>
          <p:cNvPr id="4" name="Rectangle: Rounded Corners 3">
            <a:extLst>
              <a:ext uri="{FF2B5EF4-FFF2-40B4-BE49-F238E27FC236}">
                <a16:creationId xmlns:a16="http://schemas.microsoft.com/office/drawing/2014/main" id="{B838575A-0AC2-4848-950E-023C006236FE}"/>
              </a:ext>
            </a:extLst>
          </p:cNvPr>
          <p:cNvSpPr>
            <a:spLocks noChangeArrowheads="1"/>
          </p:cNvSpPr>
          <p:nvPr/>
        </p:nvSpPr>
        <p:spPr bwMode="auto">
          <a:xfrm>
            <a:off x="3098800" y="6311900"/>
            <a:ext cx="5992813" cy="387350"/>
          </a:xfrm>
          <a:prstGeom prst="roundRect">
            <a:avLst>
              <a:gd name="adj" fmla="val 16667"/>
            </a:avLst>
          </a:prstGeom>
          <a:solidFill>
            <a:srgbClr val="DEEBF7"/>
          </a:solidFill>
          <a:ln w="12700" algn="ctr">
            <a:solidFill>
              <a:srgbClr val="2F528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spcAft>
                <a:spcPts val="800"/>
              </a:spcAft>
              <a:buFontTx/>
              <a:buNone/>
            </a:pPr>
            <a:r>
              <a:rPr lang="en-GB" altLang="en-US" sz="1600" i="1">
                <a:solidFill>
                  <a:srgbClr val="000000"/>
                </a:solidFill>
              </a:rPr>
              <a:t>The Busy Lizzie Maths Library</a:t>
            </a:r>
            <a:endParaRPr lang="en-US" altLang="en-US" sz="1800">
              <a:latin typeface="Arial" panose="020B0604020202020204" pitchFamily="34" charset="0"/>
            </a:endParaRPr>
          </a:p>
        </p:txBody>
      </p:sp>
      <p:sp>
        <p:nvSpPr>
          <p:cNvPr id="3" name="TextBox 2">
            <a:extLst>
              <a:ext uri="{FF2B5EF4-FFF2-40B4-BE49-F238E27FC236}">
                <a16:creationId xmlns:a16="http://schemas.microsoft.com/office/drawing/2014/main" id="{5A133051-0332-4F66-98A0-4429C012F360}"/>
              </a:ext>
            </a:extLst>
          </p:cNvPr>
          <p:cNvSpPr txBox="1"/>
          <p:nvPr/>
        </p:nvSpPr>
        <p:spPr>
          <a:xfrm>
            <a:off x="1695180" y="4049157"/>
            <a:ext cx="8800052" cy="861774"/>
          </a:xfrm>
          <a:prstGeom prst="rect">
            <a:avLst/>
          </a:prstGeom>
          <a:noFill/>
        </p:spPr>
        <p:txBody>
          <a:bodyPr wrap="square" rtlCol="0">
            <a:spAutoFit/>
          </a:bodyPr>
          <a:lstStyle/>
          <a:p>
            <a:pPr algn="ctr"/>
            <a:r>
              <a:rPr lang="en-GB" sz="1600" i="1" dirty="0"/>
              <a:t>Published on thebusylizzie.co.uk website with kind permission from Jai Kobayaashi Gomer: </a:t>
            </a:r>
          </a:p>
          <a:p>
            <a:pPr algn="ctr"/>
            <a:r>
              <a:rPr lang="en-GB" sz="1600" i="1" dirty="0"/>
              <a:t>Kobayaashi Studios </a:t>
            </a:r>
          </a:p>
          <a:p>
            <a:pPr algn="ctr"/>
            <a:r>
              <a:rPr lang="en-GB" sz="1600" i="1" dirty="0"/>
              <a:t>www.kobayaashi.co.uk</a:t>
            </a:r>
            <a:r>
              <a:rPr lang="en-GB" dirty="0"/>
              <a:t> </a:t>
            </a:r>
          </a:p>
        </p:txBody>
      </p:sp>
    </p:spTree>
    <p:extLst>
      <p:ext uri="{BB962C8B-B14F-4D97-AF65-F5344CB8AC3E}">
        <p14:creationId xmlns:p14="http://schemas.microsoft.com/office/powerpoint/2010/main" val="1337856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BCC5B3EE-1173-47AD-A52D-CB759EE8AB02}"/>
              </a:ext>
            </a:extLst>
          </p:cNvPr>
          <p:cNvGrpSpPr/>
          <p:nvPr/>
        </p:nvGrpSpPr>
        <p:grpSpPr>
          <a:xfrm>
            <a:off x="3672398" y="1844889"/>
            <a:ext cx="3733101" cy="3457362"/>
            <a:chOff x="3585595" y="2610302"/>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3824042" y="5205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846105" y="285789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390722" y="402951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390722" y="285789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090472" y="284942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46105" y="402951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390722" y="5205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5090472" y="400187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102228" y="5205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585595" y="2610302"/>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13</a:t>
            </a:r>
          </a:p>
        </p:txBody>
      </p:sp>
      <p:sp>
        <p:nvSpPr>
          <p:cNvPr id="38" name="TextBox 37">
            <a:extLst>
              <a:ext uri="{FF2B5EF4-FFF2-40B4-BE49-F238E27FC236}">
                <a16:creationId xmlns:a16="http://schemas.microsoft.com/office/drawing/2014/main" id="{2C93547B-51E4-4684-8764-4C7F54A683E0}"/>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3" name="TextBox 52">
            <a:extLst>
              <a:ext uri="{FF2B5EF4-FFF2-40B4-BE49-F238E27FC236}">
                <a16:creationId xmlns:a16="http://schemas.microsoft.com/office/drawing/2014/main" id="{B0349448-1CD7-445A-8B58-3D005CF0862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724132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14</a:t>
            </a:r>
          </a:p>
        </p:txBody>
      </p:sp>
      <p:sp>
        <p:nvSpPr>
          <p:cNvPr id="53" name="TextBox 52">
            <a:extLst>
              <a:ext uri="{FF2B5EF4-FFF2-40B4-BE49-F238E27FC236}">
                <a16:creationId xmlns:a16="http://schemas.microsoft.com/office/drawing/2014/main" id="{C65BFE5E-4581-430A-ABA6-E20E903702CC}"/>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944728DD-9811-4D01-8BD5-6418A8A56E3E}"/>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3183647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A1C5E5BC-DDFD-4980-BFE1-A5C8496E1E48}"/>
              </a:ext>
            </a:extLst>
          </p:cNvPr>
          <p:cNvGrpSpPr/>
          <p:nvPr/>
        </p:nvGrpSpPr>
        <p:grpSpPr>
          <a:xfrm>
            <a:off x="3672397" y="1844889"/>
            <a:ext cx="3733101" cy="3457362"/>
            <a:chOff x="3648049" y="2449866"/>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5158804" y="269726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453176" y="385525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453176" y="269649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76196" y="50132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908559" y="386079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164923" y="386079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927345" y="50077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908559" y="269726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53176" y="501221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648049" y="2449866"/>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14</a:t>
            </a:r>
          </a:p>
        </p:txBody>
      </p:sp>
      <p:sp>
        <p:nvSpPr>
          <p:cNvPr id="38" name="TextBox 37">
            <a:extLst>
              <a:ext uri="{FF2B5EF4-FFF2-40B4-BE49-F238E27FC236}">
                <a16:creationId xmlns:a16="http://schemas.microsoft.com/office/drawing/2014/main" id="{008D1202-5418-487D-BEAD-47A564EBD28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3" name="TextBox 52">
            <a:extLst>
              <a:ext uri="{FF2B5EF4-FFF2-40B4-BE49-F238E27FC236}">
                <a16:creationId xmlns:a16="http://schemas.microsoft.com/office/drawing/2014/main" id="{9B081077-E7CA-4F74-A5A1-D65DB65C7934}"/>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680386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15</a:t>
            </a:r>
          </a:p>
        </p:txBody>
      </p:sp>
      <p:sp>
        <p:nvSpPr>
          <p:cNvPr id="53" name="TextBox 52">
            <a:extLst>
              <a:ext uri="{FF2B5EF4-FFF2-40B4-BE49-F238E27FC236}">
                <a16:creationId xmlns:a16="http://schemas.microsoft.com/office/drawing/2014/main" id="{C900C555-9711-4013-A482-9DF187A0CF42}"/>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D7569F14-1987-4CC5-9154-1EB8C3F377BA}"/>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4085314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1A19D12A-F91A-4E98-98AA-BB571EE4F599}"/>
              </a:ext>
            </a:extLst>
          </p:cNvPr>
          <p:cNvGrpSpPr/>
          <p:nvPr/>
        </p:nvGrpSpPr>
        <p:grpSpPr>
          <a:xfrm>
            <a:off x="3672397" y="1836330"/>
            <a:ext cx="3733101" cy="3457362"/>
            <a:chOff x="3040372" y="2607708"/>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4557005" y="287147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801372" y="520963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245295" y="40306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557005" y="523673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300882" y="287147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568760" y="402641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290575" y="519940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5813127" y="401377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845499" y="286132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040372" y="2607708"/>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15</a:t>
            </a:r>
          </a:p>
        </p:txBody>
      </p:sp>
      <p:sp>
        <p:nvSpPr>
          <p:cNvPr id="53" name="Rectangle: Rounded Corners 52">
            <a:extLst>
              <a:ext uri="{FF2B5EF4-FFF2-40B4-BE49-F238E27FC236}">
                <a16:creationId xmlns:a16="http://schemas.microsoft.com/office/drawing/2014/main" id="{52F6A055-9AFB-4B7A-9259-8805DE56353C}"/>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EF0CF901-85DB-4030-BA82-4A419C025BE0}"/>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F340229E-07F0-47E8-BDDA-A892CFB895E8}"/>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123120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16</a:t>
            </a:r>
          </a:p>
        </p:txBody>
      </p:sp>
      <p:sp>
        <p:nvSpPr>
          <p:cNvPr id="53" name="TextBox 52">
            <a:extLst>
              <a:ext uri="{FF2B5EF4-FFF2-40B4-BE49-F238E27FC236}">
                <a16:creationId xmlns:a16="http://schemas.microsoft.com/office/drawing/2014/main" id="{0B2F3EF2-1200-4AAD-8A96-6E3AA19A124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535B4F9D-9C85-40CA-A65B-CD57CAC31AAB}"/>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417805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AA052050-5721-4782-9716-217E47E6D163}"/>
              </a:ext>
            </a:extLst>
          </p:cNvPr>
          <p:cNvGrpSpPr/>
          <p:nvPr/>
        </p:nvGrpSpPr>
        <p:grpSpPr>
          <a:xfrm>
            <a:off x="3672397" y="1844889"/>
            <a:ext cx="3733101" cy="3457362"/>
            <a:chOff x="3265084" y="2424219"/>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4781717" y="267917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082389" y="501255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470007" y="501255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108952" y="38673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463502" y="269801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470007" y="385047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794786" y="385047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794786" y="502038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108952" y="269801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265084" y="2424219"/>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16</a:t>
            </a:r>
          </a:p>
        </p:txBody>
      </p:sp>
      <p:sp>
        <p:nvSpPr>
          <p:cNvPr id="53" name="Rectangle: Rounded Corners 52">
            <a:extLst>
              <a:ext uri="{FF2B5EF4-FFF2-40B4-BE49-F238E27FC236}">
                <a16:creationId xmlns:a16="http://schemas.microsoft.com/office/drawing/2014/main" id="{DCE9599A-E760-4ED6-8468-6C46DC7D37D8}"/>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4956D1B6-AE1D-45F4-9D48-E3BFF1D2440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D93D0763-43EF-451E-8DD0-ADC1303A183B}"/>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313230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17</a:t>
            </a:r>
          </a:p>
        </p:txBody>
      </p:sp>
      <p:sp>
        <p:nvSpPr>
          <p:cNvPr id="53" name="TextBox 52">
            <a:extLst>
              <a:ext uri="{FF2B5EF4-FFF2-40B4-BE49-F238E27FC236}">
                <a16:creationId xmlns:a16="http://schemas.microsoft.com/office/drawing/2014/main" id="{A9BF3F94-86F2-4F49-A4F2-EB0C8355E1C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B2C421D6-51FC-4953-A8EF-E46E87DAEFF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3547811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85A8B850-F244-4F97-B1D8-18B7E7B3CCFA}"/>
              </a:ext>
            </a:extLst>
          </p:cNvPr>
          <p:cNvGrpSpPr/>
          <p:nvPr/>
        </p:nvGrpSpPr>
        <p:grpSpPr>
          <a:xfrm>
            <a:off x="3672398" y="1858872"/>
            <a:ext cx="3733101" cy="3457362"/>
            <a:chOff x="4010260" y="2820027"/>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6800379" y="545094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533827" y="305524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815387" y="30736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525421" y="424314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4241652" y="541624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227955" y="426379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270770" y="307131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823889" y="426639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533827" y="54509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4010260" y="2820027"/>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17</a:t>
            </a:r>
          </a:p>
        </p:txBody>
      </p:sp>
      <p:sp>
        <p:nvSpPr>
          <p:cNvPr id="53" name="Rectangle: Rounded Corners 52">
            <a:extLst>
              <a:ext uri="{FF2B5EF4-FFF2-40B4-BE49-F238E27FC236}">
                <a16:creationId xmlns:a16="http://schemas.microsoft.com/office/drawing/2014/main" id="{FAEFA5A5-41B3-4B57-B25D-E11C82AFBB65}"/>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3409AEDA-695D-458F-899E-DC286CC1DB63}"/>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DD939FFE-A75A-4CE6-8BC0-0666D6E71F1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903122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18</a:t>
            </a:r>
          </a:p>
        </p:txBody>
      </p:sp>
      <p:sp>
        <p:nvSpPr>
          <p:cNvPr id="53" name="TextBox 52">
            <a:extLst>
              <a:ext uri="{FF2B5EF4-FFF2-40B4-BE49-F238E27FC236}">
                <a16:creationId xmlns:a16="http://schemas.microsoft.com/office/drawing/2014/main" id="{618C04DD-F5FD-4EDF-89CE-A0BF0A87F643}"/>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DB248723-3DFD-4D8D-974C-FE13D0641F7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1494182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41A3D-A43E-4630-A693-B77E889B32E9}"/>
              </a:ext>
            </a:extLst>
          </p:cNvPr>
          <p:cNvSpPr>
            <a:spLocks noGrp="1"/>
          </p:cNvSpPr>
          <p:nvPr>
            <p:ph type="title"/>
          </p:nvPr>
        </p:nvSpPr>
        <p:spPr/>
        <p:txBody>
          <a:bodyPr/>
          <a:lstStyle/>
          <a:p>
            <a:r>
              <a:rPr lang="en-GB" dirty="0"/>
              <a:t>How to use this resource</a:t>
            </a:r>
          </a:p>
        </p:txBody>
      </p:sp>
      <p:sp>
        <p:nvSpPr>
          <p:cNvPr id="3" name="Content Placeholder 2">
            <a:extLst>
              <a:ext uri="{FF2B5EF4-FFF2-40B4-BE49-F238E27FC236}">
                <a16:creationId xmlns:a16="http://schemas.microsoft.com/office/drawing/2014/main" id="{F78F5643-42D4-48C9-91D6-3F3E67B4029C}"/>
              </a:ext>
            </a:extLst>
          </p:cNvPr>
          <p:cNvSpPr>
            <a:spLocks noGrp="1"/>
          </p:cNvSpPr>
          <p:nvPr>
            <p:ph idx="1"/>
          </p:nvPr>
        </p:nvSpPr>
        <p:spPr/>
        <p:txBody>
          <a:bodyPr>
            <a:noAutofit/>
          </a:bodyPr>
          <a:lstStyle/>
          <a:p>
            <a:pPr marL="0" indent="0">
              <a:buNone/>
            </a:pPr>
            <a:r>
              <a:rPr lang="en-GB" sz="2000" dirty="0"/>
              <a:t>These are excellent little number puzzles for primary aged children.</a:t>
            </a:r>
          </a:p>
          <a:p>
            <a:pPr marL="0" indent="0">
              <a:buNone/>
            </a:pPr>
            <a:r>
              <a:rPr lang="en-GB" sz="2000" dirty="0"/>
              <a:t>Harder than </a:t>
            </a:r>
            <a:r>
              <a:rPr lang="en-GB" sz="2000" dirty="0" err="1"/>
              <a:t>Suko</a:t>
            </a:r>
            <a:r>
              <a:rPr lang="en-GB" sz="2000"/>
              <a:t> puzzles, </a:t>
            </a:r>
            <a:r>
              <a:rPr lang="en-GB" sz="2000" dirty="0"/>
              <a:t>as there are no colour clues.  </a:t>
            </a:r>
          </a:p>
          <a:p>
            <a:pPr marL="0" indent="0">
              <a:buNone/>
            </a:pPr>
            <a:r>
              <a:rPr lang="en-GB" sz="2000" dirty="0"/>
              <a:t>You may wish to animate this PowerPoint presentation and reveal some counter clues.  There are various arrangements for clues, some are easier than others.  These can be found on the next slide.</a:t>
            </a:r>
          </a:p>
          <a:p>
            <a:pPr marL="0" indent="0">
              <a:buNone/>
            </a:pPr>
            <a:r>
              <a:rPr lang="en-GB" sz="2000" dirty="0"/>
              <a:t>There are more than enough puzzles for your children to solve one a week.  Here are some ways you might use them….</a:t>
            </a:r>
          </a:p>
          <a:p>
            <a:r>
              <a:rPr lang="en-GB" sz="2000" dirty="0"/>
              <a:t>Arriving in class – have a puzzle on the board for children to work on</a:t>
            </a:r>
          </a:p>
          <a:p>
            <a:r>
              <a:rPr lang="en-GB" sz="2000" dirty="0"/>
              <a:t>As part of your daily mathematics meeting – you must reveal 5 clues, otherwise the activity will take too long.</a:t>
            </a:r>
          </a:p>
          <a:p>
            <a:r>
              <a:rPr lang="en-GB" sz="2000" dirty="0"/>
              <a:t>As part of a problem solving lesson</a:t>
            </a:r>
          </a:p>
          <a:p>
            <a:r>
              <a:rPr lang="en-GB" sz="2000" dirty="0"/>
              <a:t>As homework.  Any slide can be printed off and sent home with the accompanying black line master.</a:t>
            </a:r>
          </a:p>
        </p:txBody>
      </p:sp>
      <p:sp>
        <p:nvSpPr>
          <p:cNvPr id="5" name="TextBox 4">
            <a:extLst>
              <a:ext uri="{FF2B5EF4-FFF2-40B4-BE49-F238E27FC236}">
                <a16:creationId xmlns:a16="http://schemas.microsoft.com/office/drawing/2014/main" id="{EDF63197-342C-4812-A8C4-24FA835F677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
        <p:nvSpPr>
          <p:cNvPr id="6" name="TextBox 5">
            <a:extLst>
              <a:ext uri="{FF2B5EF4-FFF2-40B4-BE49-F238E27FC236}">
                <a16:creationId xmlns:a16="http://schemas.microsoft.com/office/drawing/2014/main" id="{6AC1280A-48DE-40BF-80D4-D639C96C425F}"/>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Tree>
    <p:extLst>
      <p:ext uri="{BB962C8B-B14F-4D97-AF65-F5344CB8AC3E}">
        <p14:creationId xmlns:p14="http://schemas.microsoft.com/office/powerpoint/2010/main" val="1452833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2D262671-CB21-4E6D-9C4B-9CA9236FA219}"/>
              </a:ext>
            </a:extLst>
          </p:cNvPr>
          <p:cNvGrpSpPr/>
          <p:nvPr/>
        </p:nvGrpSpPr>
        <p:grpSpPr>
          <a:xfrm>
            <a:off x="3681983" y="1844889"/>
            <a:ext cx="3733101" cy="3457362"/>
            <a:chOff x="4142967" y="2820027"/>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6905968" y="540248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923826" y="425568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51496" y="540248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669354" y="425216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643687" y="307296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923826" y="307339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409355" y="308093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407129" y="540698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4379336" y="42556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4142967" y="2820027"/>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18</a:t>
            </a:r>
          </a:p>
        </p:txBody>
      </p:sp>
      <p:sp>
        <p:nvSpPr>
          <p:cNvPr id="53" name="Rectangle: Rounded Corners 52">
            <a:extLst>
              <a:ext uri="{FF2B5EF4-FFF2-40B4-BE49-F238E27FC236}">
                <a16:creationId xmlns:a16="http://schemas.microsoft.com/office/drawing/2014/main" id="{168AC5F7-49C1-403E-B48F-C3ECA3A561D3}"/>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806548D5-8189-4643-B736-E771FA6F5F5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F632C778-A978-43C1-AEE4-2521DFF4FB92}"/>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1828442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19</a:t>
            </a:r>
          </a:p>
        </p:txBody>
      </p:sp>
      <p:sp>
        <p:nvSpPr>
          <p:cNvPr id="53" name="TextBox 52">
            <a:extLst>
              <a:ext uri="{FF2B5EF4-FFF2-40B4-BE49-F238E27FC236}">
                <a16:creationId xmlns:a16="http://schemas.microsoft.com/office/drawing/2014/main" id="{9BF22630-1784-4DAA-8549-8A0ACE5B5DE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46CC63F6-3A0E-404E-AFC3-EA3489A19818}"/>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3475212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45F683B8-2077-4172-A0A0-183008966B49}"/>
              </a:ext>
            </a:extLst>
          </p:cNvPr>
          <p:cNvGrpSpPr/>
          <p:nvPr/>
        </p:nvGrpSpPr>
        <p:grpSpPr>
          <a:xfrm>
            <a:off x="3672398" y="1833705"/>
            <a:ext cx="3733101" cy="3457362"/>
            <a:chOff x="3555922" y="2694192"/>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5080671" y="290881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080671" y="531206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774650" y="53131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04926" y="410382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822310" y="294548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780493" y="408984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325038" y="531981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385304" y="41151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376372" y="291188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555922" y="2694192"/>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19</a:t>
            </a:r>
          </a:p>
        </p:txBody>
      </p:sp>
      <p:sp>
        <p:nvSpPr>
          <p:cNvPr id="53" name="Rectangle: Rounded Corners 52">
            <a:extLst>
              <a:ext uri="{FF2B5EF4-FFF2-40B4-BE49-F238E27FC236}">
                <a16:creationId xmlns:a16="http://schemas.microsoft.com/office/drawing/2014/main" id="{0828941E-C698-44B1-BA05-EA968A1883D6}"/>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02239C43-B416-4F19-85FA-F34814A593C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B7396051-2E6D-4A80-90F1-A5E70F6976A5}"/>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998905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20</a:t>
            </a:r>
          </a:p>
        </p:txBody>
      </p:sp>
      <p:sp>
        <p:nvSpPr>
          <p:cNvPr id="53" name="TextBox 52">
            <a:extLst>
              <a:ext uri="{FF2B5EF4-FFF2-40B4-BE49-F238E27FC236}">
                <a16:creationId xmlns:a16="http://schemas.microsoft.com/office/drawing/2014/main" id="{88209688-B7B8-4A96-AC1B-0A0891A35D1C}"/>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95CBF206-9AB2-431A-A0A1-35A9EA8C6B2E}"/>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761254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6" name="Group 5">
            <a:extLst>
              <a:ext uri="{FF2B5EF4-FFF2-40B4-BE49-F238E27FC236}">
                <a16:creationId xmlns:a16="http://schemas.microsoft.com/office/drawing/2014/main" id="{C8F1BD92-B162-4958-AC0F-0946A5EC548F}"/>
              </a:ext>
            </a:extLst>
          </p:cNvPr>
          <p:cNvGrpSpPr/>
          <p:nvPr/>
        </p:nvGrpSpPr>
        <p:grpSpPr>
          <a:xfrm>
            <a:off x="3672397" y="1844889"/>
            <a:ext cx="3733101" cy="3457362"/>
            <a:chOff x="3319232" y="2660636"/>
            <a:chExt cx="3733101" cy="3457362"/>
          </a:xfrm>
        </p:grpSpPr>
        <p:grpSp>
          <p:nvGrpSpPr>
            <p:cNvPr id="5" name="Group 4">
              <a:extLst>
                <a:ext uri="{FF2B5EF4-FFF2-40B4-BE49-F238E27FC236}">
                  <a16:creationId xmlns:a16="http://schemas.microsoft.com/office/drawing/2014/main" id="{C7B974E9-0656-498F-9245-2B16A96C964A}"/>
                </a:ext>
              </a:extLst>
            </p:cNvPr>
            <p:cNvGrpSpPr/>
            <p:nvPr/>
          </p:nvGrpSpPr>
          <p:grpSpPr>
            <a:xfrm>
              <a:off x="3547370" y="2902997"/>
              <a:ext cx="3360696" cy="3048642"/>
              <a:chOff x="3547370" y="2902997"/>
              <a:chExt cx="3360696" cy="3048642"/>
            </a:xfrm>
          </p:grpSpPr>
          <p:sp>
            <p:nvSpPr>
              <p:cNvPr id="29" name="Oval 28">
                <a:extLst>
                  <a:ext uri="{FF2B5EF4-FFF2-40B4-BE49-F238E27FC236}">
                    <a16:creationId xmlns:a16="http://schemas.microsoft.com/office/drawing/2014/main" id="{E5EA3903-4BC3-4482-9ED0-38991877C275}"/>
                  </a:ext>
                </a:extLst>
              </p:cNvPr>
              <p:cNvSpPr/>
              <p:nvPr/>
            </p:nvSpPr>
            <p:spPr bwMode="auto">
              <a:xfrm>
                <a:off x="4850563" y="405273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585620" y="526870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124359" y="290299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573395" y="293443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547370" y="408689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082756" y="530506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196476" y="407416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4842213" y="290299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4821586" y="527653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3319232" y="2660636"/>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20</a:t>
            </a:r>
          </a:p>
        </p:txBody>
      </p:sp>
      <p:sp>
        <p:nvSpPr>
          <p:cNvPr id="53" name="Rectangle: Rounded Corners 52">
            <a:extLst>
              <a:ext uri="{FF2B5EF4-FFF2-40B4-BE49-F238E27FC236}">
                <a16:creationId xmlns:a16="http://schemas.microsoft.com/office/drawing/2014/main" id="{A15EC733-2804-4B6A-8E20-6D987B9D9BDB}"/>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25E86D06-AE84-4E75-8C91-23971DB816EE}"/>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682C5648-DB0B-45CD-83CC-A861DF9A528C}"/>
              </a:ext>
            </a:extLst>
          </p:cNvPr>
          <p:cNvSpPr txBox="1"/>
          <p:nvPr/>
        </p:nvSpPr>
        <p:spPr>
          <a:xfrm>
            <a:off x="0" y="6623502"/>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3042237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p:txBody>
          <a:bodyPr/>
          <a:lstStyle/>
          <a:p>
            <a:r>
              <a:rPr lang="en-GB" dirty="0"/>
              <a:t>Combinations for revealing clues (easy)</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1BB932E1-0454-433B-8B0A-7C2E7520AF08}"/>
              </a:ext>
            </a:extLst>
          </p:cNvPr>
          <p:cNvSpPr/>
          <p:nvPr/>
        </p:nvSpPr>
        <p:spPr>
          <a:xfrm>
            <a:off x="1997399" y="184260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F5EEC6C3-929F-454E-87CD-F960222D62D4}"/>
              </a:ext>
            </a:extLst>
          </p:cNvPr>
          <p:cNvSpPr/>
          <p:nvPr/>
        </p:nvSpPr>
        <p:spPr>
          <a:xfrm>
            <a:off x="2000759" y="23470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3A6B121B-1166-4FB7-BD5B-E415DBFBFC62}"/>
              </a:ext>
            </a:extLst>
          </p:cNvPr>
          <p:cNvSpPr/>
          <p:nvPr/>
        </p:nvSpPr>
        <p:spPr>
          <a:xfrm>
            <a:off x="4982360" y="232471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C1EC42E7-0EE6-4759-BCC0-6AFBBE33CC90}"/>
              </a:ext>
            </a:extLst>
          </p:cNvPr>
          <p:cNvSpPr/>
          <p:nvPr/>
        </p:nvSpPr>
        <p:spPr>
          <a:xfrm>
            <a:off x="5480159" y="285673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492BD2AE-B80B-4D08-B26E-E7B0BDE2863D}"/>
              </a:ext>
            </a:extLst>
          </p:cNvPr>
          <p:cNvSpPr/>
          <p:nvPr/>
        </p:nvSpPr>
        <p:spPr>
          <a:xfrm>
            <a:off x="9978129" y="18336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8E52FFE0-F5CC-425F-8160-D5A9E66CC0CB}"/>
              </a:ext>
            </a:extLst>
          </p:cNvPr>
          <p:cNvSpPr/>
          <p:nvPr/>
        </p:nvSpPr>
        <p:spPr>
          <a:xfrm>
            <a:off x="8972725" y="233397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8" name="Oval 87">
            <a:extLst>
              <a:ext uri="{FF2B5EF4-FFF2-40B4-BE49-F238E27FC236}">
                <a16:creationId xmlns:a16="http://schemas.microsoft.com/office/drawing/2014/main" id="{1DF37500-8702-4816-8C52-8E2E896B0B9B}"/>
              </a:ext>
            </a:extLst>
          </p:cNvPr>
          <p:cNvSpPr/>
          <p:nvPr/>
        </p:nvSpPr>
        <p:spPr>
          <a:xfrm>
            <a:off x="1000940" y="432907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A2A32418-0243-42F0-83A0-FD8B7A9C06B6}"/>
              </a:ext>
            </a:extLst>
          </p:cNvPr>
          <p:cNvSpPr/>
          <p:nvPr/>
        </p:nvSpPr>
        <p:spPr>
          <a:xfrm>
            <a:off x="1487580" y="484092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E02BB134-E886-4A1B-B818-D0ACC97A5A19}"/>
              </a:ext>
            </a:extLst>
          </p:cNvPr>
          <p:cNvSpPr/>
          <p:nvPr/>
        </p:nvSpPr>
        <p:spPr>
          <a:xfrm>
            <a:off x="5988490" y="431378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440150B1-DEBA-4E96-8916-A1BF2DF7EB53}"/>
              </a:ext>
            </a:extLst>
          </p:cNvPr>
          <p:cNvSpPr/>
          <p:nvPr/>
        </p:nvSpPr>
        <p:spPr>
          <a:xfrm>
            <a:off x="5477945" y="48226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5" name="Oval 134">
            <a:extLst>
              <a:ext uri="{FF2B5EF4-FFF2-40B4-BE49-F238E27FC236}">
                <a16:creationId xmlns:a16="http://schemas.microsoft.com/office/drawing/2014/main" id="{795D1C99-6B98-4471-A677-1998C23ED614}"/>
              </a:ext>
            </a:extLst>
          </p:cNvPr>
          <p:cNvSpPr/>
          <p:nvPr/>
        </p:nvSpPr>
        <p:spPr>
          <a:xfrm>
            <a:off x="9475600" y="431863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a:extLst>
              <a:ext uri="{FF2B5EF4-FFF2-40B4-BE49-F238E27FC236}">
                <a16:creationId xmlns:a16="http://schemas.microsoft.com/office/drawing/2014/main" id="{D82CCC86-F14F-493B-9353-E86E065C64A1}"/>
              </a:ext>
            </a:extLst>
          </p:cNvPr>
          <p:cNvSpPr/>
          <p:nvPr/>
        </p:nvSpPr>
        <p:spPr>
          <a:xfrm>
            <a:off x="9982215" y="48275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TextBox 133">
            <a:extLst>
              <a:ext uri="{FF2B5EF4-FFF2-40B4-BE49-F238E27FC236}">
                <a16:creationId xmlns:a16="http://schemas.microsoft.com/office/drawing/2014/main" id="{B898EFB1-C1BE-403D-A2F8-4DFB88C2C51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37" name="TextBox 136">
            <a:extLst>
              <a:ext uri="{FF2B5EF4-FFF2-40B4-BE49-F238E27FC236}">
                <a16:creationId xmlns:a16="http://schemas.microsoft.com/office/drawing/2014/main" id="{5D03A757-8FDA-4D28-BAD8-D8CEE8A76575}"/>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473244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a:xfrm>
            <a:off x="914399" y="366609"/>
            <a:ext cx="11098636" cy="1325563"/>
          </a:xfrm>
        </p:spPr>
        <p:txBody>
          <a:bodyPr/>
          <a:lstStyle/>
          <a:p>
            <a:r>
              <a:rPr lang="en-GB" dirty="0"/>
              <a:t>Combinations for revealing clues (a little harder)</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B2E7E3C-13B8-46B7-847B-CCBC0DA7B559}"/>
              </a:ext>
            </a:extLst>
          </p:cNvPr>
          <p:cNvSpPr/>
          <p:nvPr/>
        </p:nvSpPr>
        <p:spPr>
          <a:xfrm>
            <a:off x="1486854" y="23514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3ACB552D-3D8A-4860-9EF2-DB6EBE668CD9}"/>
              </a:ext>
            </a:extLst>
          </p:cNvPr>
          <p:cNvSpPr/>
          <p:nvPr/>
        </p:nvSpPr>
        <p:spPr>
          <a:xfrm>
            <a:off x="1489794" y="28749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28B22715-FD8F-4138-A642-8AC677EE181C}"/>
              </a:ext>
            </a:extLst>
          </p:cNvPr>
          <p:cNvSpPr/>
          <p:nvPr/>
        </p:nvSpPr>
        <p:spPr>
          <a:xfrm>
            <a:off x="5991124" y="23288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5F5ECA8A-C4FB-4E65-8C19-6A838BA85FBF}"/>
              </a:ext>
            </a:extLst>
          </p:cNvPr>
          <p:cNvSpPr/>
          <p:nvPr/>
        </p:nvSpPr>
        <p:spPr>
          <a:xfrm>
            <a:off x="4999138" y="28584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ACF180EB-61AA-4BD9-91BD-0E4E75C17C6A}"/>
              </a:ext>
            </a:extLst>
          </p:cNvPr>
          <p:cNvSpPr/>
          <p:nvPr/>
        </p:nvSpPr>
        <p:spPr>
          <a:xfrm>
            <a:off x="9467584" y="23424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F6AD0B5-22A5-49BA-9AE6-0CEC69671E04}"/>
              </a:ext>
            </a:extLst>
          </p:cNvPr>
          <p:cNvSpPr/>
          <p:nvPr/>
        </p:nvSpPr>
        <p:spPr>
          <a:xfrm>
            <a:off x="9972372" y="285777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9" name="Oval 88">
            <a:extLst>
              <a:ext uri="{FF2B5EF4-FFF2-40B4-BE49-F238E27FC236}">
                <a16:creationId xmlns:a16="http://schemas.microsoft.com/office/drawing/2014/main" id="{3B33C585-D4EB-467E-A230-CE205BA7E43C}"/>
              </a:ext>
            </a:extLst>
          </p:cNvPr>
          <p:cNvSpPr/>
          <p:nvPr/>
        </p:nvSpPr>
        <p:spPr>
          <a:xfrm>
            <a:off x="1494870" y="43276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90C351FC-7256-4721-8686-C8694337B4E9}"/>
              </a:ext>
            </a:extLst>
          </p:cNvPr>
          <p:cNvSpPr/>
          <p:nvPr/>
        </p:nvSpPr>
        <p:spPr>
          <a:xfrm>
            <a:off x="1992368" y="53562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1" name="Oval 110">
            <a:extLst>
              <a:ext uri="{FF2B5EF4-FFF2-40B4-BE49-F238E27FC236}">
                <a16:creationId xmlns:a16="http://schemas.microsoft.com/office/drawing/2014/main" id="{3B6456F2-3C95-44B8-A4E6-847D036AB0DE}"/>
              </a:ext>
            </a:extLst>
          </p:cNvPr>
          <p:cNvSpPr/>
          <p:nvPr/>
        </p:nvSpPr>
        <p:spPr>
          <a:xfrm>
            <a:off x="4991305" y="431081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F8718051-499C-48E5-BD2E-BFDDEBDB0F30}"/>
              </a:ext>
            </a:extLst>
          </p:cNvPr>
          <p:cNvSpPr/>
          <p:nvPr/>
        </p:nvSpPr>
        <p:spPr>
          <a:xfrm>
            <a:off x="5480885" y="53461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6" name="Oval 135">
            <a:extLst>
              <a:ext uri="{FF2B5EF4-FFF2-40B4-BE49-F238E27FC236}">
                <a16:creationId xmlns:a16="http://schemas.microsoft.com/office/drawing/2014/main" id="{0B4906F9-D005-4D87-BE56-76D88BB30A10}"/>
              </a:ext>
            </a:extLst>
          </p:cNvPr>
          <p:cNvSpPr/>
          <p:nvPr/>
        </p:nvSpPr>
        <p:spPr>
          <a:xfrm>
            <a:off x="9978855" y="43230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a:extLst>
              <a:ext uri="{FF2B5EF4-FFF2-40B4-BE49-F238E27FC236}">
                <a16:creationId xmlns:a16="http://schemas.microsoft.com/office/drawing/2014/main" id="{7AA78E9E-53CC-442A-B9AB-A12BB1761CA5}"/>
              </a:ext>
            </a:extLst>
          </p:cNvPr>
          <p:cNvSpPr/>
          <p:nvPr/>
        </p:nvSpPr>
        <p:spPr>
          <a:xfrm>
            <a:off x="8973451" y="48234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TextBox 138">
            <a:extLst>
              <a:ext uri="{FF2B5EF4-FFF2-40B4-BE49-F238E27FC236}">
                <a16:creationId xmlns:a16="http://schemas.microsoft.com/office/drawing/2014/main" id="{02931026-5262-4292-8155-CE38F15C739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34" name="TextBox 133">
            <a:extLst>
              <a:ext uri="{FF2B5EF4-FFF2-40B4-BE49-F238E27FC236}">
                <a16:creationId xmlns:a16="http://schemas.microsoft.com/office/drawing/2014/main" id="{D3930605-FA53-4ECB-BD29-8D461C5660C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815807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11</a:t>
            </a:r>
          </a:p>
        </p:txBody>
      </p:sp>
      <p:sp>
        <p:nvSpPr>
          <p:cNvPr id="53" name="TextBox 52">
            <a:extLst>
              <a:ext uri="{FF2B5EF4-FFF2-40B4-BE49-F238E27FC236}">
                <a16:creationId xmlns:a16="http://schemas.microsoft.com/office/drawing/2014/main" id="{3C018EB1-5D75-48D9-A357-69A436391C72}"/>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1A47F023-8849-4099-B158-C42167BC035C}"/>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1968554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5" name="Group 4">
            <a:extLst>
              <a:ext uri="{FF2B5EF4-FFF2-40B4-BE49-F238E27FC236}">
                <a16:creationId xmlns:a16="http://schemas.microsoft.com/office/drawing/2014/main" id="{7AE7C489-AAB4-484F-9D2F-B6B79BC9E1C0}"/>
              </a:ext>
            </a:extLst>
          </p:cNvPr>
          <p:cNvGrpSpPr/>
          <p:nvPr/>
        </p:nvGrpSpPr>
        <p:grpSpPr>
          <a:xfrm>
            <a:off x="3672398" y="1844889"/>
            <a:ext cx="3733101" cy="3457362"/>
            <a:chOff x="3787400" y="2199242"/>
            <a:chExt cx="3733101" cy="3457362"/>
          </a:xfrm>
        </p:grpSpPr>
        <p:sp>
          <p:nvSpPr>
            <p:cNvPr id="29" name="Oval 28">
              <a:extLst>
                <a:ext uri="{FF2B5EF4-FFF2-40B4-BE49-F238E27FC236}">
                  <a16:creationId xmlns:a16="http://schemas.microsoft.com/office/drawing/2014/main" id="{E5EA3903-4BC3-4482-9ED0-38991877C275}"/>
                </a:ext>
              </a:extLst>
            </p:cNvPr>
            <p:cNvSpPr/>
            <p:nvPr/>
          </p:nvSpPr>
          <p:spPr bwMode="auto">
            <a:xfrm>
              <a:off x="4031725" y="480355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304033" y="241529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304033" y="36167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980567" y="363758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564586" y="483281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309911" y="483458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575535" y="245054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592527" y="361670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4008139" y="245053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nvGrpSpPr>
            <p:cNvPr id="39" name="Group 38">
              <a:extLst>
                <a:ext uri="{FF2B5EF4-FFF2-40B4-BE49-F238E27FC236}">
                  <a16:creationId xmlns:a16="http://schemas.microsoft.com/office/drawing/2014/main" id="{45073F2C-531D-48FF-9240-F4D8194B3560}"/>
                </a:ext>
              </a:extLst>
            </p:cNvPr>
            <p:cNvGrpSpPr/>
            <p:nvPr/>
          </p:nvGrpSpPr>
          <p:grpSpPr>
            <a:xfrm>
              <a:off x="3787400" y="2199242"/>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11</a:t>
            </a:r>
          </a:p>
        </p:txBody>
      </p:sp>
      <p:sp>
        <p:nvSpPr>
          <p:cNvPr id="55" name="Rectangle: Rounded Corners 54">
            <a:extLst>
              <a:ext uri="{FF2B5EF4-FFF2-40B4-BE49-F238E27FC236}">
                <a16:creationId xmlns:a16="http://schemas.microsoft.com/office/drawing/2014/main" id="{1E728599-8797-46D0-A270-B18341EF7289}"/>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5B9B955E-AB79-4046-A7F2-AF43D02078F9}"/>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3" name="TextBox 52">
            <a:extLst>
              <a:ext uri="{FF2B5EF4-FFF2-40B4-BE49-F238E27FC236}">
                <a16:creationId xmlns:a16="http://schemas.microsoft.com/office/drawing/2014/main" id="{83461C59-C401-4CFE-A847-D201B5C523C8}"/>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1038790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13</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12</a:t>
            </a:r>
          </a:p>
        </p:txBody>
      </p:sp>
      <p:sp>
        <p:nvSpPr>
          <p:cNvPr id="53" name="TextBox 52">
            <a:extLst>
              <a:ext uri="{FF2B5EF4-FFF2-40B4-BE49-F238E27FC236}">
                <a16:creationId xmlns:a16="http://schemas.microsoft.com/office/drawing/2014/main" id="{278BA249-7E36-4FD6-B201-D7BB9AB6341E}"/>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3C0CECFD-C16B-4AAD-A8D1-82F8A74EC0AF}"/>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2200279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6" name="Group 5">
            <a:extLst>
              <a:ext uri="{FF2B5EF4-FFF2-40B4-BE49-F238E27FC236}">
                <a16:creationId xmlns:a16="http://schemas.microsoft.com/office/drawing/2014/main" id="{DB687548-1A46-45FE-BCB1-FFC74ECE5783}"/>
              </a:ext>
            </a:extLst>
          </p:cNvPr>
          <p:cNvGrpSpPr/>
          <p:nvPr/>
        </p:nvGrpSpPr>
        <p:grpSpPr>
          <a:xfrm>
            <a:off x="3672398" y="1844889"/>
            <a:ext cx="3733101" cy="3457362"/>
            <a:chOff x="4295323" y="2669025"/>
            <a:chExt cx="3733101" cy="3457362"/>
          </a:xfrm>
        </p:grpSpPr>
        <p:grpSp>
          <p:nvGrpSpPr>
            <p:cNvPr id="5" name="Group 4">
              <a:extLst>
                <a:ext uri="{FF2B5EF4-FFF2-40B4-BE49-F238E27FC236}">
                  <a16:creationId xmlns:a16="http://schemas.microsoft.com/office/drawing/2014/main" id="{123EBE8D-4396-4619-9DDF-08A028232B80}"/>
                </a:ext>
              </a:extLst>
            </p:cNvPr>
            <p:cNvGrpSpPr/>
            <p:nvPr/>
          </p:nvGrpSpPr>
          <p:grpSpPr>
            <a:xfrm>
              <a:off x="4531584" y="2911677"/>
              <a:ext cx="3302462" cy="3024387"/>
              <a:chOff x="4531584" y="2911677"/>
              <a:chExt cx="3302462" cy="3024387"/>
            </a:xfrm>
          </p:grpSpPr>
          <p:sp>
            <p:nvSpPr>
              <p:cNvPr id="29" name="Oval 28">
                <a:extLst>
                  <a:ext uri="{FF2B5EF4-FFF2-40B4-BE49-F238E27FC236}">
                    <a16:creationId xmlns:a16="http://schemas.microsoft.com/office/drawing/2014/main" id="{E5EA3903-4BC3-4482-9ED0-38991877C275}"/>
                  </a:ext>
                </a:extLst>
              </p:cNvPr>
              <p:cNvSpPr/>
              <p:nvPr/>
            </p:nvSpPr>
            <p:spPr bwMode="auto">
              <a:xfrm>
                <a:off x="5828084" y="408177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7100450" y="526793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836527" y="52894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554773" y="526793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4539704" y="292196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806078" y="291167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4531584" y="40847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7122456" y="40744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7100450" y="292196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4295323" y="2669025"/>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13</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12</a:t>
            </a:r>
          </a:p>
        </p:txBody>
      </p:sp>
      <p:sp>
        <p:nvSpPr>
          <p:cNvPr id="54" name="Rectangle: Rounded Corners 53">
            <a:extLst>
              <a:ext uri="{FF2B5EF4-FFF2-40B4-BE49-F238E27FC236}">
                <a16:creationId xmlns:a16="http://schemas.microsoft.com/office/drawing/2014/main" id="{D32AAB5F-287B-4ED0-9BD7-F5B85615095E}"/>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8" name="TextBox 37">
            <a:extLst>
              <a:ext uri="{FF2B5EF4-FFF2-40B4-BE49-F238E27FC236}">
                <a16:creationId xmlns:a16="http://schemas.microsoft.com/office/drawing/2014/main" id="{08B24AA9-E2AB-453B-8DCB-F58E16D74B2C}"/>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3" name="TextBox 52">
            <a:extLst>
              <a:ext uri="{FF2B5EF4-FFF2-40B4-BE49-F238E27FC236}">
                <a16:creationId xmlns:a16="http://schemas.microsoft.com/office/drawing/2014/main" id="{8DA43141-4051-459C-BB07-C6CF1C626314}"/>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1133918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27</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13</a:t>
            </a:r>
          </a:p>
        </p:txBody>
      </p:sp>
      <p:sp>
        <p:nvSpPr>
          <p:cNvPr id="53" name="TextBox 52">
            <a:extLst>
              <a:ext uri="{FF2B5EF4-FFF2-40B4-BE49-F238E27FC236}">
                <a16:creationId xmlns:a16="http://schemas.microsoft.com/office/drawing/2014/main" id="{E8967F7D-AF56-4CA9-9290-5E4F7427A392}"/>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C1099CB3-7D93-45D9-A3C8-4FBD1E88B6A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a:t>
            </a:r>
            <a:r>
              <a:rPr lang="en-GB" sz="1000" i="1" dirty="0">
                <a:solidFill>
                  <a:schemeClr val="bg2">
                    <a:lumMod val="50000"/>
                  </a:schemeClr>
                </a:solidFill>
              </a:rPr>
              <a:t>www.thebusylizzie.co.uk </a:t>
            </a:r>
            <a:r>
              <a:rPr lang="en-GB" sz="1000" i="1" dirty="0">
                <a:solidFill>
                  <a:schemeClr val="bg2">
                    <a:lumMod val="50000"/>
                  </a:schemeClr>
                </a:solidFill>
                <a:latin typeface="+mn-lt"/>
              </a:rPr>
              <a:t>2019 </a:t>
            </a:r>
          </a:p>
        </p:txBody>
      </p:sp>
    </p:spTree>
    <p:extLst>
      <p:ext uri="{BB962C8B-B14F-4D97-AF65-F5344CB8AC3E}">
        <p14:creationId xmlns:p14="http://schemas.microsoft.com/office/powerpoint/2010/main" val="6318806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1188</Words>
  <Application>Microsoft Office PowerPoint</Application>
  <PresentationFormat>Widescreen</PresentationFormat>
  <Paragraphs>420</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Sujiko puzzles 11 – 20 </vt:lpstr>
      <vt:lpstr>How to use this resource</vt:lpstr>
      <vt:lpstr>Combinations for revealing clues (easy)</vt:lpstr>
      <vt:lpstr>Combinations for revealing clues (a little harder)</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puzzles 2</dc:title>
  <dc:creator>Paul Gibbs</dc:creator>
  <cp:lastModifiedBy>Paul Gibbs</cp:lastModifiedBy>
  <cp:revision>34</cp:revision>
  <dcterms:created xsi:type="dcterms:W3CDTF">2018-10-30T17:28:46Z</dcterms:created>
  <dcterms:modified xsi:type="dcterms:W3CDTF">2018-11-10T20:02:07Z</dcterms:modified>
</cp:coreProperties>
</file>